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9"/>
  </p:notesMasterIdLst>
  <p:handoutMasterIdLst>
    <p:handoutMasterId r:id="rId10"/>
  </p:handoutMasterIdLst>
  <p:sldIdLst>
    <p:sldId id="1099" r:id="rId4"/>
    <p:sldId id="1103" r:id="rId5"/>
    <p:sldId id="1181" r:id="rId6"/>
    <p:sldId id="1106" r:id="rId7"/>
    <p:sldId id="1107" r:id="rId8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0" userDrawn="1">
          <p15:clr>
            <a:srgbClr val="A4A3A4"/>
          </p15:clr>
        </p15:guide>
        <p15:guide id="2" pos="7288" userDrawn="1">
          <p15:clr>
            <a:srgbClr val="A4A3A4"/>
          </p15:clr>
        </p15:guide>
        <p15:guide id="3" pos="0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orient="horz" pos="0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pos="422" userDrawn="1">
          <p15:clr>
            <a:srgbClr val="A4A3A4"/>
          </p15:clr>
        </p15:guide>
        <p15:guide id="8" orient="horz" pos="387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  <a:srgbClr val="B08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36" autoAdjust="0"/>
    <p:restoredTop sz="95122" autoAdjust="0"/>
  </p:normalViewPr>
  <p:slideViewPr>
    <p:cSldViewPr snapToGrid="0" showGuides="1">
      <p:cViewPr>
        <p:scale>
          <a:sx n="100" d="100"/>
          <a:sy n="100" d="100"/>
        </p:scale>
        <p:origin x="-744" y="-432"/>
      </p:cViewPr>
      <p:guideLst>
        <p:guide orient="horz" pos="3930"/>
        <p:guide pos="7288"/>
        <p:guide/>
        <p:guide pos="7680"/>
        <p:guide orient="horz"/>
        <p:guide orient="horz" pos="4320"/>
        <p:guide pos="422"/>
        <p:guide orient="horz" pos="387"/>
        <p:guide orient="horz" pos="4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14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2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armonyOS Sans SC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HarmonyOS Sans SC" panose="00000500000000000000" pitchFamily="2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armonyOS Sans SC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armonyOS Sans SC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HarmonyOS Sans SC" panose="00000500000000000000" pitchFamily="2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armonyOS Sans SC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印品粗朗体" panose="02000000000000000000" pitchFamily="2" charset="-122"/>
                <a:ea typeface="印品粗朗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9B957CC-A438-4D82-B305-22914934740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71500" y="695325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457450" y="695325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343400" y="695325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6229350" y="695325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3"/>
          <p:cNvSpPr>
            <a:spLocks noGrp="1"/>
          </p:cNvSpPr>
          <p:nvPr>
            <p:ph type="pic" sz="quarter" idx="14"/>
          </p:nvPr>
        </p:nvSpPr>
        <p:spPr>
          <a:xfrm>
            <a:off x="8115300" y="695325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3"/>
          <p:cNvSpPr>
            <a:spLocks noGrp="1"/>
          </p:cNvSpPr>
          <p:nvPr>
            <p:ph type="pic" sz="quarter" idx="15"/>
          </p:nvPr>
        </p:nvSpPr>
        <p:spPr>
          <a:xfrm>
            <a:off x="10001250" y="695325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3"/>
          <p:cNvSpPr>
            <a:spLocks noGrp="1"/>
          </p:cNvSpPr>
          <p:nvPr>
            <p:ph type="pic" sz="quarter" idx="16"/>
          </p:nvPr>
        </p:nvSpPr>
        <p:spPr>
          <a:xfrm>
            <a:off x="571500" y="1924050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3"/>
          <p:cNvSpPr>
            <a:spLocks noGrp="1"/>
          </p:cNvSpPr>
          <p:nvPr>
            <p:ph type="pic" sz="quarter" idx="17"/>
          </p:nvPr>
        </p:nvSpPr>
        <p:spPr>
          <a:xfrm>
            <a:off x="2457450" y="1924050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3"/>
          <p:cNvSpPr>
            <a:spLocks noGrp="1"/>
          </p:cNvSpPr>
          <p:nvPr>
            <p:ph type="pic" sz="quarter" idx="18"/>
          </p:nvPr>
        </p:nvSpPr>
        <p:spPr>
          <a:xfrm>
            <a:off x="4343400" y="1924050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9"/>
          </p:nvPr>
        </p:nvSpPr>
        <p:spPr>
          <a:xfrm>
            <a:off x="6229350" y="1924050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20"/>
          </p:nvPr>
        </p:nvSpPr>
        <p:spPr>
          <a:xfrm>
            <a:off x="8115300" y="1924050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21"/>
          </p:nvPr>
        </p:nvSpPr>
        <p:spPr>
          <a:xfrm>
            <a:off x="10001250" y="1924050"/>
            <a:ext cx="1609725" cy="90547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3"/>
          <p:cNvSpPr>
            <a:spLocks noGrp="1"/>
          </p:cNvSpPr>
          <p:nvPr>
            <p:ph type="pic" sz="quarter" idx="22"/>
          </p:nvPr>
        </p:nvSpPr>
        <p:spPr>
          <a:xfrm>
            <a:off x="57150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图片占位符 3"/>
          <p:cNvSpPr>
            <a:spLocks noGrp="1"/>
          </p:cNvSpPr>
          <p:nvPr>
            <p:ph type="pic" sz="quarter" idx="23"/>
          </p:nvPr>
        </p:nvSpPr>
        <p:spPr>
          <a:xfrm>
            <a:off x="245745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图片占位符 3"/>
          <p:cNvSpPr>
            <a:spLocks noGrp="1"/>
          </p:cNvSpPr>
          <p:nvPr>
            <p:ph type="pic" sz="quarter" idx="24"/>
          </p:nvPr>
        </p:nvSpPr>
        <p:spPr>
          <a:xfrm>
            <a:off x="434340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9" name="图片占位符 3"/>
          <p:cNvSpPr>
            <a:spLocks noGrp="1"/>
          </p:cNvSpPr>
          <p:nvPr>
            <p:ph type="pic" sz="quarter" idx="25"/>
          </p:nvPr>
        </p:nvSpPr>
        <p:spPr>
          <a:xfrm>
            <a:off x="622935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0" name="图片占位符 3"/>
          <p:cNvSpPr>
            <a:spLocks noGrp="1"/>
          </p:cNvSpPr>
          <p:nvPr>
            <p:ph type="pic" sz="quarter" idx="26"/>
          </p:nvPr>
        </p:nvSpPr>
        <p:spPr>
          <a:xfrm>
            <a:off x="811530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图片占位符 3"/>
          <p:cNvSpPr>
            <a:spLocks noGrp="1"/>
          </p:cNvSpPr>
          <p:nvPr>
            <p:ph type="pic" sz="quarter" idx="27"/>
          </p:nvPr>
        </p:nvSpPr>
        <p:spPr>
          <a:xfrm>
            <a:off x="1000125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4" name="图片占位符 3"/>
          <p:cNvSpPr>
            <a:spLocks noGrp="1"/>
          </p:cNvSpPr>
          <p:nvPr>
            <p:ph type="pic" sz="quarter" idx="28"/>
          </p:nvPr>
        </p:nvSpPr>
        <p:spPr>
          <a:xfrm>
            <a:off x="57150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5" name="图片占位符 3"/>
          <p:cNvSpPr>
            <a:spLocks noGrp="1"/>
          </p:cNvSpPr>
          <p:nvPr>
            <p:ph type="pic" sz="quarter" idx="29"/>
          </p:nvPr>
        </p:nvSpPr>
        <p:spPr>
          <a:xfrm>
            <a:off x="245745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6" name="图片占位符 3"/>
          <p:cNvSpPr>
            <a:spLocks noGrp="1"/>
          </p:cNvSpPr>
          <p:nvPr>
            <p:ph type="pic" sz="quarter" idx="30"/>
          </p:nvPr>
        </p:nvSpPr>
        <p:spPr>
          <a:xfrm>
            <a:off x="434340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7" name="图片占位符 3"/>
          <p:cNvSpPr>
            <a:spLocks noGrp="1"/>
          </p:cNvSpPr>
          <p:nvPr>
            <p:ph type="pic" sz="quarter" idx="31"/>
          </p:nvPr>
        </p:nvSpPr>
        <p:spPr>
          <a:xfrm>
            <a:off x="622935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8" name="图片占位符 3"/>
          <p:cNvSpPr>
            <a:spLocks noGrp="1"/>
          </p:cNvSpPr>
          <p:nvPr>
            <p:ph type="pic" sz="quarter" idx="32"/>
          </p:nvPr>
        </p:nvSpPr>
        <p:spPr>
          <a:xfrm>
            <a:off x="811530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9" name="图片占位符 3"/>
          <p:cNvSpPr>
            <a:spLocks noGrp="1"/>
          </p:cNvSpPr>
          <p:nvPr>
            <p:ph type="pic" sz="quarter" idx="33"/>
          </p:nvPr>
        </p:nvSpPr>
        <p:spPr>
          <a:xfrm>
            <a:off x="1000125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email"/>
          <a:stretch>
            <a:fillRect/>
          </a:stretch>
        </p:blipFill>
        <p:spPr/>
      </p:pic>
      <p:sp>
        <p:nvSpPr>
          <p:cNvPr id="7" name="矩形: 圆角 6"/>
          <p:cNvSpPr/>
          <p:nvPr/>
        </p:nvSpPr>
        <p:spPr>
          <a:xfrm>
            <a:off x="371474" y="381000"/>
            <a:ext cx="11449051" cy="6096000"/>
          </a:xfrm>
          <a:prstGeom prst="roundRect">
            <a:avLst>
              <a:gd name="adj" fmla="val 573"/>
            </a:avLst>
          </a:prstGeom>
          <a:noFill/>
          <a:ln w="15875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53565" y="1539367"/>
            <a:ext cx="8326120" cy="16002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8000" b="1" spc="16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印品粗朗体" panose="02000000000000000000" pitchFamily="2" charset="-122"/>
                <a:ea typeface="印品粗朗体" panose="02000000000000000000" pitchFamily="2" charset="-122"/>
                <a:sym typeface="HarmonyOS Sans SC Black" panose="00000A00000000000000" pitchFamily="2" charset="-122"/>
              </a:rPr>
              <a:t>时光蜂巢期末展示</a:t>
            </a:r>
            <a:endParaRPr lang="zh-CN" altLang="en-US" sz="8000" b="1" spc="16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6200000" scaled="0"/>
              </a:gradFill>
              <a:latin typeface="印品粗朗体" panose="02000000000000000000" pitchFamily="2" charset="-122"/>
              <a:ea typeface="印品粗朗体" panose="02000000000000000000" pitchFamily="2" charset="-122"/>
              <a:sym typeface="HarmonyOS Sans SC Black" panose="00000A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2600" y="3757771"/>
            <a:ext cx="868680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OS Sans SC" panose="00000500000000000000" pitchFamily="2" charset="-122"/>
              </a:rPr>
              <a:t>ChronoHive Final Presentation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50800"/>
            <a:ext cx="12192000" cy="6858000"/>
          </a:xfrm>
          <a:prstGeom prst="rect">
            <a:avLst/>
          </a:prstGeom>
          <a:solidFill>
            <a:srgbClr val="010101"/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6855" y="297815"/>
            <a:ext cx="3097530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4800" spc="160" dirty="0">
                <a:gradFill>
                  <a:gsLst>
                    <a:gs pos="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印品粗朗体" panose="02000000000000000000" pitchFamily="2" charset="-122"/>
                <a:ea typeface="印品粗朗体" panose="02000000000000000000" pitchFamily="2" charset="-122"/>
                <a:sym typeface="思源宋体 CN Heavy" panose="02020900000000000000" pitchFamily="18" charset="-122"/>
              </a:rPr>
              <a:t>成果演示 </a:t>
            </a:r>
            <a:endParaRPr lang="zh-CN" altLang="en-US" sz="4800" spc="160" dirty="0">
              <a:gradFill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atin typeface="印品粗朗体" panose="02000000000000000000" pitchFamily="2" charset="-122"/>
              <a:ea typeface="印品粗朗体" panose="02000000000000000000" pitchFamily="2" charset="-122"/>
              <a:sym typeface="思源宋体 CN Heavy" panose="02020900000000000000" pitchFamily="18" charset="-122"/>
            </a:endParaRPr>
          </a:p>
        </p:txBody>
      </p:sp>
      <p:pic>
        <p:nvPicPr>
          <p:cNvPr id="4" name="软工展示2.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92625" y="0"/>
            <a:ext cx="3206115" cy="6858000"/>
          </a:xfrm>
          <a:prstGeom prst="rect">
            <a:avLst/>
          </a:prstGeom>
        </p:spPr>
      </p:pic>
      <p:sp>
        <p:nvSpPr>
          <p:cNvPr id="5" name="流程图: 库存数据 4"/>
          <p:cNvSpPr/>
          <p:nvPr/>
        </p:nvSpPr>
        <p:spPr>
          <a:xfrm rot="1980000">
            <a:off x="4081780" y="-237490"/>
            <a:ext cx="579120" cy="521970"/>
          </a:xfrm>
          <a:prstGeom prst="flowChartOnlineStorage">
            <a:avLst/>
          </a:prstGeom>
          <a:solidFill>
            <a:srgbClr val="010101"/>
          </a:solidFill>
          <a:ln w="0" cap="flat" cmpd="sng" algn="ctr">
            <a:solidFill>
              <a:schemeClr val="bg1">
                <a:lumMod val="1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流程图: 库存数据 5"/>
          <p:cNvSpPr/>
          <p:nvPr/>
        </p:nvSpPr>
        <p:spPr>
          <a:xfrm rot="7860000">
            <a:off x="7459345" y="-351155"/>
            <a:ext cx="579120" cy="521970"/>
          </a:xfrm>
          <a:prstGeom prst="flowChartOnlineStorage">
            <a:avLst/>
          </a:prstGeom>
          <a:solidFill>
            <a:srgbClr val="010101"/>
          </a:solidFill>
          <a:ln w="0" cap="flat" cmpd="sng" algn="ctr">
            <a:solidFill>
              <a:schemeClr val="bg1">
                <a:lumMod val="1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01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remove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101"/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软工横屏演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68400" y="574675"/>
            <a:ext cx="10531475" cy="5869305"/>
          </a:xfrm>
          <a:prstGeom prst="rect">
            <a:avLst/>
          </a:prstGeom>
        </p:spPr>
      </p:pic>
      <p:pic>
        <p:nvPicPr>
          <p:cNvPr id="5" name="图片 4" descr="Screenshot_2025-06-17-20-42-08-360_com.tencent.w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60" y="3248025"/>
            <a:ext cx="4874260" cy="2139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6855" y="297815"/>
            <a:ext cx="3097530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4800" spc="160" dirty="0">
                <a:gradFill>
                  <a:gsLst>
                    <a:gs pos="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印品粗朗体" panose="02000000000000000000" pitchFamily="2" charset="-122"/>
                <a:ea typeface="印品粗朗体" panose="02000000000000000000" pitchFamily="2" charset="-122"/>
                <a:sym typeface="思源宋体 CN Heavy" panose="02020900000000000000" pitchFamily="18" charset="-122"/>
              </a:rPr>
              <a:t>成果演示 </a:t>
            </a:r>
            <a:endParaRPr lang="zh-CN" altLang="en-US" sz="4800" spc="160" dirty="0">
              <a:gradFill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atin typeface="印品粗朗体" panose="02000000000000000000" pitchFamily="2" charset="-122"/>
              <a:ea typeface="印品粗朗体" panose="02000000000000000000" pitchFamily="2" charset="-122"/>
              <a:sym typeface="思源宋体 CN Heavy" panose="02020900000000000000" pitchFamily="18" charset="-122"/>
            </a:endParaRPr>
          </a:p>
        </p:txBody>
      </p:sp>
      <p:pic>
        <p:nvPicPr>
          <p:cNvPr id="6" name="图片 5" descr="Screenshot_2025-06-17-20-42-15-065_com.tencent.we"/>
          <p:cNvPicPr>
            <a:picLocks noChangeAspect="1"/>
          </p:cNvPicPr>
          <p:nvPr/>
        </p:nvPicPr>
        <p:blipFill>
          <a:blip r:embed="rId5"/>
          <a:srcRect t="22070"/>
          <a:stretch>
            <a:fillRect/>
          </a:stretch>
        </p:blipFill>
        <p:spPr>
          <a:xfrm>
            <a:off x="6614160" y="5290185"/>
            <a:ext cx="4874260" cy="1667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remove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101"/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7530" y="1094105"/>
            <a:ext cx="7202805" cy="4880610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236855" y="134620"/>
            <a:ext cx="3097530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4800" spc="160" dirty="0">
                <a:gradFill>
                  <a:gsLst>
                    <a:gs pos="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印品粗朗体" panose="02000000000000000000" pitchFamily="2" charset="-122"/>
                <a:ea typeface="印品粗朗体" panose="02000000000000000000" pitchFamily="2" charset="-122"/>
                <a:sym typeface="思源宋体 CN Heavy" panose="02020900000000000000" pitchFamily="18" charset="-122"/>
              </a:rPr>
              <a:t>后端重构 </a:t>
            </a:r>
            <a:endParaRPr lang="zh-CN" altLang="en-US" sz="4800" spc="160" dirty="0">
              <a:gradFill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atin typeface="印品粗朗体" panose="02000000000000000000" pitchFamily="2" charset="-122"/>
              <a:ea typeface="印品粗朗体" panose="02000000000000000000" pitchFamily="2" charset="-122"/>
              <a:sym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915" y="6101715"/>
            <a:ext cx="11106150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just" fontAlgn="auto">
              <a:lnSpc>
                <a:spcPct val="100000"/>
              </a:lnSpc>
              <a:spcAft>
                <a:spcPts val="600"/>
              </a:spcAft>
            </a:pPr>
            <a:r>
              <a:rPr lang="en-US" altLang="zh-CN" sz="1000" b="1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[1] Piao</a:t>
            </a:r>
            <a:r>
              <a:rPr lang="zh-CN" altLang="en-US" sz="1000" b="1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等</a:t>
            </a:r>
            <a:r>
              <a:rPr lang="en-US" altLang="zh-CN" sz="1000" b="1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(2025).  </a:t>
            </a:r>
            <a:endParaRPr lang="en-US" altLang="zh-CN" sz="1000" b="1" spc="160" dirty="0" smtClean="0">
              <a:solidFill>
                <a:schemeClr val="bg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indent="0" algn="just" fontAlgn="auto">
              <a:lnSpc>
                <a:spcPct val="100000"/>
              </a:lnSpc>
              <a:spcAft>
                <a:spcPts val="600"/>
              </a:spcAft>
            </a:pPr>
            <a:r>
              <a:rPr lang="en-US" altLang="zh-CN" sz="1000" b="1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"AgentSociety: Large-Scale Simulation of LLM-Driven Generative Agents Advances Understanding of Human Behaviors and Society".  </a:t>
            </a:r>
            <a:endParaRPr lang="en-US" altLang="zh-CN" sz="1000" b="1" spc="160" dirty="0" smtClean="0">
              <a:solidFill>
                <a:schemeClr val="bg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indent="0" algn="just" fontAlgn="auto">
              <a:lnSpc>
                <a:spcPct val="100000"/>
              </a:lnSpc>
              <a:spcAft>
                <a:spcPts val="600"/>
              </a:spcAft>
            </a:pPr>
            <a:r>
              <a:rPr lang="en-US" altLang="zh-CN" sz="1000" b="1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arXiv:2502.08691</a:t>
            </a:r>
            <a:endParaRPr lang="en-US" altLang="zh-CN" sz="1000" b="1" spc="160" dirty="0" smtClean="0">
              <a:solidFill>
                <a:schemeClr val="bg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0670" y="1692275"/>
            <a:ext cx="3839845" cy="3473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借鉴论文《</a:t>
            </a:r>
            <a:r>
              <a:rPr lang="en-US" altLang="zh-CN" sz="1600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AgentSociety</a:t>
            </a:r>
            <a:r>
              <a:rPr lang="zh-CN" altLang="en-US" sz="1600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》的分布式架构思想：</a:t>
            </a:r>
            <a:endParaRPr lang="zh-CN" altLang="en-US" sz="1600" spc="160" dirty="0" smtClean="0">
              <a:solidFill>
                <a:schemeClr val="bg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分层服务</a:t>
            </a:r>
            <a:endParaRPr lang="en-US" altLang="en-US" sz="2400" spc="160" dirty="0" smtClean="0">
              <a:solidFill>
                <a:schemeClr val="bg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并行扩展</a:t>
            </a:r>
            <a:r>
              <a:rPr lang="en-US" altLang="zh-CN" sz="2400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     </a:t>
            </a:r>
            <a:endParaRPr lang="en-US" altLang="en-US" sz="2400" spc="160" dirty="0" smtClean="0">
              <a:solidFill>
                <a:schemeClr val="bg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解耦设计</a:t>
            </a:r>
            <a:r>
              <a:rPr lang="en-US" altLang="zh-CN" sz="2400" spc="160" dirty="0" smtClean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 </a:t>
            </a:r>
            <a:endParaRPr lang="en-US" altLang="zh-CN" sz="2400" spc="160" dirty="0" smtClean="0">
              <a:solidFill>
                <a:schemeClr val="bg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email"/>
          <a:stretch>
            <a:fillRect/>
          </a:stretch>
        </p:blipFill>
        <p:spPr/>
      </p:pic>
      <p:sp>
        <p:nvSpPr>
          <p:cNvPr id="7" name="矩形: 圆角 6"/>
          <p:cNvSpPr/>
          <p:nvPr/>
        </p:nvSpPr>
        <p:spPr>
          <a:xfrm>
            <a:off x="371474" y="381000"/>
            <a:ext cx="11449051" cy="6096000"/>
          </a:xfrm>
          <a:prstGeom prst="roundRect">
            <a:avLst>
              <a:gd name="adj" fmla="val 573"/>
            </a:avLst>
          </a:prstGeom>
          <a:noFill/>
          <a:ln w="15875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8500" y="2064512"/>
            <a:ext cx="5715000" cy="19202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9600" b="1" spc="16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印品粗朗体" panose="02000000000000000000" pitchFamily="2" charset="-122"/>
                <a:ea typeface="印品粗朗体" panose="02000000000000000000" pitchFamily="2" charset="-122"/>
                <a:sym typeface="HarmonyOS Sans SC Black" panose="00000A00000000000000" pitchFamily="2" charset="-122"/>
              </a:rPr>
              <a:t>THANK YOU</a:t>
            </a:r>
            <a:endParaRPr lang="en-US" altLang="zh-CN" sz="9600" b="1" spc="16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6200000" scaled="0"/>
              </a:gradFill>
              <a:latin typeface="印品粗朗体" panose="02000000000000000000" pitchFamily="2" charset="-122"/>
              <a:ea typeface="印品粗朗体" panose="02000000000000000000" pitchFamily="2" charset="-122"/>
              <a:sym typeface="HarmonyOS Sans SC Black" panose="00000A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OGM1ZTRkYTc5Mjc0M2EwNGE4YWEzZjkzNGI4NjdjOTgifQ=="/>
</p:tagLst>
</file>

<file path=ppt/theme/theme1.xml><?xml version="1.0" encoding="utf-8"?>
<a:theme xmlns:a="http://schemas.openxmlformats.org/drawingml/2006/main" name="第一PPT，www.1ppt.com">
  <a:themeElements>
    <a:clrScheme name="3000">
      <a:dk1>
        <a:srgbClr val="3C3C3C"/>
      </a:dk1>
      <a:lt1>
        <a:srgbClr val="F9F9F9"/>
      </a:lt1>
      <a:dk2>
        <a:srgbClr val="505050"/>
      </a:dk2>
      <a:lt2>
        <a:srgbClr val="F7F7F7"/>
      </a:lt2>
      <a:accent1>
        <a:srgbClr val="0071CB"/>
      </a:accent1>
      <a:accent2>
        <a:srgbClr val="0071CB"/>
      </a:accent2>
      <a:accent3>
        <a:srgbClr val="0071CB"/>
      </a:accent3>
      <a:accent4>
        <a:srgbClr val="0071CB"/>
      </a:accent4>
      <a:accent5>
        <a:srgbClr val="0071CB"/>
      </a:accent5>
      <a:accent6>
        <a:srgbClr val="0071CB"/>
      </a:accent6>
      <a:hlink>
        <a:srgbClr val="5AA2DB"/>
      </a:hlink>
      <a:folHlink>
        <a:srgbClr val="5AA2DB"/>
      </a:folHlink>
    </a:clrScheme>
    <a:fontScheme name="PPT模板商店">
      <a:majorFont>
        <a:latin typeface="HarmonyOS Sans SC Black"/>
        <a:ea typeface="HarmonyOS Sans SC Black"/>
        <a:cs typeface="HarmonyOS Sans SC"/>
      </a:majorFont>
      <a:minorFont>
        <a:latin typeface="HarmonyOS Sans SC Light"/>
        <a:ea typeface="HarmonyOS Sans SC Light"/>
        <a:cs typeface="HarmonyOS Sans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just">
          <a:lnSpc>
            <a:spcPct val="130000"/>
          </a:lnSpc>
          <a:spcAft>
            <a:spcPts val="600"/>
          </a:spcAft>
          <a:defRPr sz="1600" spc="160" dirty="0" smtClean="0">
            <a:latin typeface="HarmonyOS Sans SC Light" panose="00000400000000000000" pitchFamily="2" charset="-122"/>
            <a:ea typeface="HarmonyOS Sans SC Light" panose="00000400000000000000" pitchFamily="2" charset="-122"/>
            <a:sym typeface="HarmonyOS Sans SC Light" panose="00000400000000000000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HarmonyOS Sans SC"/>
        <a:cs typeface="HarmonyOS Sans SC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"/>
        <a:ea typeface="HarmonyOS Sans SC"/>
        <a:cs typeface="HarmonyOS Sans SC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HarmonyOS Sans SC"/>
        <a:font script="Hebr" typeface="HarmonyOS Sans S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"/>
        <a:ea typeface="HarmonyOS Sans SC"/>
        <a:cs typeface="Arial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HarmonyOS Sans SC"/>
        <a:font script="Hebr" typeface="HarmonyOS Sans S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270</Words>
  <Application>WPS 演示</Application>
  <PresentationFormat>自定义</PresentationFormat>
  <Paragraphs>21</Paragraphs>
  <Slides>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宋体</vt:lpstr>
      <vt:lpstr>Wingdings</vt:lpstr>
      <vt:lpstr>HarmonyOS Sans SC Light</vt:lpstr>
      <vt:lpstr>微软雅黑</vt:lpstr>
      <vt:lpstr>印品粗朗体</vt:lpstr>
      <vt:lpstr>HarmonyOS Sans SC</vt:lpstr>
      <vt:lpstr>HarmonyOS Sans SC Black</vt:lpstr>
      <vt:lpstr>思源宋体 CN Heavy</vt:lpstr>
      <vt:lpstr>Arial Unicode MS</vt:lpstr>
      <vt:lpstr>Calibri</vt:lpstr>
      <vt:lpstr>Arial</vt:lpstr>
      <vt:lpstr>HarmonyOS Sans SC Light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创意工作报告</dc:title>
  <dc:creator>第一PPT</dc:creator>
  <cp:keywords>www.1ppt.com</cp:keywords>
  <dc:description>www.1ppt.com</dc:description>
  <cp:lastModifiedBy>诗棋</cp:lastModifiedBy>
  <cp:revision>238</cp:revision>
  <dcterms:created xsi:type="dcterms:W3CDTF">2020-10-04T22:29:00Z</dcterms:created>
  <dcterms:modified xsi:type="dcterms:W3CDTF">2025-06-17T13:08:10Z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138EAD9522CC4AB8BDB8B60685C32FEC</vt:lpwstr>
  </property>
  <property fmtid="{D5CDD505-2E9C-101B-9397-08002B2CF9AE}" pid="3" name="KSOProductBuildVer">
    <vt:lpwstr>2052-12.1.0.19302</vt:lpwstr>
  </property>
  <property fmtid="{D5CDD505-2E9C-101B-9397-08002B2CF9AE}" pid="4" name="KSOTemplateUUID">
    <vt:lpwstr>v1.0_mb_FUuwHGjLf7Ilah65Nxr6Jg==</vt:lpwstr>
  </property>
</Properties>
</file>